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82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83E4F-BA5D-4878-A189-2075F63D1984}" type="datetimeFigureOut">
              <a:rPr lang="es-CO" smtClean="0"/>
              <a:t>29/07/2014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FB838-FC1F-48A9-B700-DF31CC64948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15379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83E4F-BA5D-4878-A189-2075F63D1984}" type="datetimeFigureOut">
              <a:rPr lang="es-CO" smtClean="0"/>
              <a:t>29/07/2014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FB838-FC1F-48A9-B700-DF31CC64948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57870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83E4F-BA5D-4878-A189-2075F63D1984}" type="datetimeFigureOut">
              <a:rPr lang="es-CO" smtClean="0"/>
              <a:t>29/07/2014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FB838-FC1F-48A9-B700-DF31CC64948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7637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83E4F-BA5D-4878-A189-2075F63D1984}" type="datetimeFigureOut">
              <a:rPr lang="es-CO" smtClean="0"/>
              <a:t>29/07/2014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FB838-FC1F-48A9-B700-DF31CC64948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70674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83E4F-BA5D-4878-A189-2075F63D1984}" type="datetimeFigureOut">
              <a:rPr lang="es-CO" smtClean="0"/>
              <a:t>29/07/2014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FB838-FC1F-48A9-B700-DF31CC64948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62181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83E4F-BA5D-4878-A189-2075F63D1984}" type="datetimeFigureOut">
              <a:rPr lang="es-CO" smtClean="0"/>
              <a:t>29/07/2014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FB838-FC1F-48A9-B700-DF31CC64948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30070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83E4F-BA5D-4878-A189-2075F63D1984}" type="datetimeFigureOut">
              <a:rPr lang="es-CO" smtClean="0"/>
              <a:t>29/07/2014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FB838-FC1F-48A9-B700-DF31CC64948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98877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83E4F-BA5D-4878-A189-2075F63D1984}" type="datetimeFigureOut">
              <a:rPr lang="es-CO" smtClean="0"/>
              <a:t>29/07/2014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FB838-FC1F-48A9-B700-DF31CC64948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36177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83E4F-BA5D-4878-A189-2075F63D1984}" type="datetimeFigureOut">
              <a:rPr lang="es-CO" smtClean="0"/>
              <a:t>29/07/2014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FB838-FC1F-48A9-B700-DF31CC64948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90215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83E4F-BA5D-4878-A189-2075F63D1984}" type="datetimeFigureOut">
              <a:rPr lang="es-CO" smtClean="0"/>
              <a:t>29/07/2014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FB838-FC1F-48A9-B700-DF31CC64948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51268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83E4F-BA5D-4878-A189-2075F63D1984}" type="datetimeFigureOut">
              <a:rPr lang="es-CO" smtClean="0"/>
              <a:t>29/07/2014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FB838-FC1F-48A9-B700-DF31CC64948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14646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83E4F-BA5D-4878-A189-2075F63D1984}" type="datetimeFigureOut">
              <a:rPr lang="es-CO" smtClean="0"/>
              <a:t>29/07/2014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FB838-FC1F-48A9-B700-DF31CC64948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48391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19 Grupo"/>
          <p:cNvGrpSpPr/>
          <p:nvPr/>
        </p:nvGrpSpPr>
        <p:grpSpPr>
          <a:xfrm>
            <a:off x="-28204" y="272634"/>
            <a:ext cx="6858819" cy="6289634"/>
            <a:chOff x="-28204" y="272634"/>
            <a:chExt cx="6858819" cy="6289634"/>
          </a:xfrm>
        </p:grpSpPr>
        <p:pic>
          <p:nvPicPr>
            <p:cNvPr id="1031" name="Picture 7" descr="D:\Drive\INVESTIGACION HUMANIDADES 2012\IMAGENES MODELACION DICIEMBRE\SUSCEPTIBILIDAD\Susceptibilidad Sintesis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8903" y="272634"/>
              <a:ext cx="1973791" cy="1525201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01600" cap="sq">
              <a:solidFill>
                <a:srgbClr val="FDFDFD"/>
              </a:solidFill>
              <a:miter lim="800000"/>
            </a:ln>
            <a:effectLst>
              <a:outerShdw blurRad="57150" dist="37500" dir="7560000" sy="98000" kx="110000" ky="200000" algn="tl" rotWithShape="0">
                <a:srgbClr val="000000">
                  <a:alpha val="20000"/>
                </a:srgbClr>
              </a:outerShdw>
            </a:effectLst>
            <a:scene3d>
              <a:camera prst="perspectiveRelaxed">
                <a:rot lat="18960000" lon="0" rev="0"/>
              </a:camera>
              <a:lightRig rig="twoPt" dir="t">
                <a:rot lat="0" lon="0" rev="7200000"/>
              </a:lightRig>
            </a:scene3d>
            <a:sp3d prstMaterial="matte">
              <a:bevelT w="22860" h="12700"/>
              <a:contourClr>
                <a:srgbClr val="FFFFFF"/>
              </a:contourClr>
            </a:sp3d>
            <a:extLst/>
          </p:spPr>
        </p:pic>
        <p:sp>
          <p:nvSpPr>
            <p:cNvPr id="2" name="1 CuadroTexto"/>
            <p:cNvSpPr txBox="1"/>
            <p:nvPr/>
          </p:nvSpPr>
          <p:spPr>
            <a:xfrm>
              <a:off x="466061" y="1052736"/>
              <a:ext cx="1440160" cy="116955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ES_tradnl" sz="1000" b="1" dirty="0" smtClean="0"/>
                <a:t>Objetivos del</a:t>
              </a:r>
            </a:p>
            <a:p>
              <a:r>
                <a:rPr lang="es-ES_tradnl" sz="1000" b="1" dirty="0" smtClean="0"/>
                <a:t>SIG en el estudio:</a:t>
              </a:r>
            </a:p>
            <a:p>
              <a:endParaRPr lang="es-ES_tradnl" sz="1000" b="1" dirty="0" smtClean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ES_tradnl" sz="1000" b="1" dirty="0" smtClean="0"/>
                <a:t>Evaluación de la susceptibilidad y el nivel de adaptabilidad</a:t>
              </a:r>
              <a:endParaRPr lang="es-CO" sz="1000" b="1" dirty="0"/>
            </a:p>
          </p:txBody>
        </p:sp>
        <p:sp>
          <p:nvSpPr>
            <p:cNvPr id="3" name="2 Flecha derecha"/>
            <p:cNvSpPr/>
            <p:nvPr/>
          </p:nvSpPr>
          <p:spPr>
            <a:xfrm>
              <a:off x="2014974" y="1268759"/>
              <a:ext cx="217507" cy="737503"/>
            </a:xfrm>
            <a:prstGeom prst="rightArrow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8" name="7 Flecha derecha"/>
            <p:cNvSpPr/>
            <p:nvPr/>
          </p:nvSpPr>
          <p:spPr>
            <a:xfrm>
              <a:off x="6613108" y="1205090"/>
              <a:ext cx="217507" cy="737503"/>
            </a:xfrm>
            <a:prstGeom prst="rightArrow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9" name="8 CuadroTexto"/>
            <p:cNvSpPr txBox="1"/>
            <p:nvPr/>
          </p:nvSpPr>
          <p:spPr>
            <a:xfrm>
              <a:off x="179511" y="2833191"/>
              <a:ext cx="1944215" cy="26161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100" b="1" dirty="0" smtClean="0"/>
                <a:t>1. Objetivos del SIG</a:t>
              </a:r>
              <a:endParaRPr lang="es-CO" sz="1100" b="1" dirty="0"/>
            </a:p>
          </p:txBody>
        </p:sp>
        <p:sp>
          <p:nvSpPr>
            <p:cNvPr id="10" name="9 CuadroTexto"/>
            <p:cNvSpPr txBox="1"/>
            <p:nvPr/>
          </p:nvSpPr>
          <p:spPr>
            <a:xfrm>
              <a:off x="2276126" y="2831702"/>
              <a:ext cx="1944215" cy="60016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100" b="1" dirty="0" smtClean="0"/>
                <a:t>2. Comprensión de la realidad por subsistemas (Entorno natural – Entorno Construido)</a:t>
              </a:r>
              <a:endParaRPr lang="es-CO" sz="1100" b="1" dirty="0"/>
            </a:p>
          </p:txBody>
        </p:sp>
        <p:sp>
          <p:nvSpPr>
            <p:cNvPr id="11" name="10 CuadroTexto"/>
            <p:cNvSpPr txBox="1"/>
            <p:nvPr/>
          </p:nvSpPr>
          <p:spPr>
            <a:xfrm>
              <a:off x="174418" y="6121037"/>
              <a:ext cx="1944215" cy="430887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100" b="1" dirty="0"/>
                <a:t>4</a:t>
              </a:r>
              <a:r>
                <a:rPr lang="es-ES_tradnl" sz="1100" b="1" dirty="0" smtClean="0"/>
                <a:t>. Identificación de factores de exposición natural </a:t>
              </a:r>
              <a:endParaRPr lang="es-CO" sz="1100" b="1" dirty="0"/>
            </a:p>
          </p:txBody>
        </p:sp>
        <p:sp>
          <p:nvSpPr>
            <p:cNvPr id="13" name="12 CuadroTexto"/>
            <p:cNvSpPr txBox="1"/>
            <p:nvPr/>
          </p:nvSpPr>
          <p:spPr>
            <a:xfrm>
              <a:off x="4668893" y="2991015"/>
              <a:ext cx="1944215" cy="430887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100" b="1" dirty="0"/>
                <a:t>3</a:t>
              </a:r>
              <a:r>
                <a:rPr lang="es-ES_tradnl" sz="1100" b="1" dirty="0" smtClean="0"/>
                <a:t>. Determinación del nivel de susceptibilidad</a:t>
              </a:r>
              <a:endParaRPr lang="es-CO" sz="1100" b="1" dirty="0"/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911"/>
            <a:stretch/>
          </p:blipFill>
          <p:spPr bwMode="auto">
            <a:xfrm>
              <a:off x="4612335" y="1776853"/>
              <a:ext cx="2057330" cy="1509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8" name="Picture 4" descr="D:\Drive\INVESTIGACION HUMANIDADES 2012\IMAGENES MODELACION DICIEMBRE\ENTORNO CONSTRUIDO\SINTESIS ENTORNO CONSTRUIDO\Entorno Construido Sintesis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76126" y="274720"/>
              <a:ext cx="1890528" cy="1460863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01600" cap="sq">
              <a:solidFill>
                <a:srgbClr val="FDFDFD"/>
              </a:solidFill>
              <a:miter lim="800000"/>
            </a:ln>
            <a:effectLst>
              <a:outerShdw blurRad="57150" dist="37500" dir="7560000" sy="98000" kx="110000" ky="200000" algn="tl" rotWithShape="0">
                <a:srgbClr val="000000">
                  <a:alpha val="20000"/>
                </a:srgbClr>
              </a:outerShdw>
            </a:effectLst>
            <a:scene3d>
              <a:camera prst="perspectiveRelaxed">
                <a:rot lat="18960000" lon="0" rev="0"/>
              </a:camera>
              <a:lightRig rig="twoPt" dir="t">
                <a:rot lat="0" lon="0" rev="7200000"/>
              </a:lightRig>
            </a:scene3d>
            <a:sp3d prstMaterial="matte">
              <a:bevelT w="22860" h="12700"/>
              <a:contourClr>
                <a:srgbClr val="FFFFFF"/>
              </a:contourClr>
            </a:sp3d>
            <a:extLst/>
          </p:spPr>
        </p:pic>
        <p:pic>
          <p:nvPicPr>
            <p:cNvPr id="1029" name="Picture 5" descr="D:\Drive\INVESTIGACION HUMANIDADES 2012\IMAGENES MODELACION DICIEMBRE\ENTORNO NATURAL\SINTESIS ENTORNO NATURAL\Entorno natural sintesis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7907" y="939455"/>
              <a:ext cx="2060565" cy="1592255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01600" cap="sq">
              <a:solidFill>
                <a:srgbClr val="FDFDFD"/>
              </a:solidFill>
              <a:miter lim="800000"/>
            </a:ln>
            <a:effectLst>
              <a:outerShdw blurRad="57150" dist="37500" dir="7560000" sy="98000" kx="110000" ky="200000" algn="tl" rotWithShape="0">
                <a:srgbClr val="000000">
                  <a:alpha val="20000"/>
                </a:srgbClr>
              </a:outerShdw>
            </a:effectLst>
            <a:scene3d>
              <a:camera prst="perspectiveRelaxed">
                <a:rot lat="18960000" lon="0" rev="0"/>
              </a:camera>
              <a:lightRig rig="twoPt" dir="t">
                <a:rot lat="0" lon="0" rev="7200000"/>
              </a:lightRig>
            </a:scene3d>
            <a:sp3d prstMaterial="matte">
              <a:bevelT w="22860" h="12700"/>
              <a:contourClr>
                <a:srgbClr val="FFFFFF"/>
              </a:contourClr>
            </a:sp3d>
            <a:extLst/>
          </p:spPr>
        </p:pic>
        <p:pic>
          <p:nvPicPr>
            <p:cNvPr id="1030" name="Picture 6" descr="D:\Drive\INVESTIGACION HUMANIDADES 2012\IMAGENES MODELACION DICIEMBRE\EXPOSICION NATURAL\SINTESIS EXPOSICION NATURAL\Sintesis Exposicion Natural_DM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6229" y="3917008"/>
              <a:ext cx="2010778" cy="1553783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01600" cap="sq">
              <a:solidFill>
                <a:srgbClr val="FDFDFD"/>
              </a:solidFill>
              <a:miter lim="800000"/>
            </a:ln>
            <a:effectLst>
              <a:outerShdw blurRad="57150" dist="37500" dir="7560000" sy="98000" kx="110000" ky="200000" algn="tl" rotWithShape="0">
                <a:srgbClr val="000000">
                  <a:alpha val="20000"/>
                </a:srgbClr>
              </a:outerShdw>
            </a:effectLst>
            <a:scene3d>
              <a:camera prst="perspectiveRelaxed">
                <a:rot lat="18960000" lon="0" rev="0"/>
              </a:camera>
              <a:lightRig rig="twoPt" dir="t">
                <a:rot lat="0" lon="0" rev="7200000"/>
              </a:lightRig>
            </a:scene3d>
            <a:sp3d prstMaterial="matte">
              <a:bevelT w="22860" h="12700"/>
              <a:contourClr>
                <a:srgbClr val="FFFFFF"/>
              </a:contourClr>
            </a:sp3d>
            <a:extLst/>
          </p:spPr>
        </p:pic>
        <p:sp>
          <p:nvSpPr>
            <p:cNvPr id="21" name="20 Flecha derecha"/>
            <p:cNvSpPr/>
            <p:nvPr/>
          </p:nvSpPr>
          <p:spPr>
            <a:xfrm>
              <a:off x="4318489" y="1205091"/>
              <a:ext cx="217507" cy="737503"/>
            </a:xfrm>
            <a:prstGeom prst="rightArrow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pic>
          <p:nvPicPr>
            <p:cNvPr id="1033" name="Picture 9" descr="D:\Drive\INVESTIGACION HUMANIDADES 2012\IMAGENES MODELACION DICIEMBRE\ADAPTABILIDAD\Adaptabilidad_DM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7312" y="3920416"/>
              <a:ext cx="2082441" cy="1609159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01600" cap="sq">
              <a:solidFill>
                <a:srgbClr val="FDFDFD"/>
              </a:solidFill>
              <a:miter lim="800000"/>
            </a:ln>
            <a:effectLst>
              <a:outerShdw blurRad="57150" dist="37500" dir="7560000" sy="98000" kx="110000" ky="200000" algn="tl" rotWithShape="0">
                <a:srgbClr val="000000">
                  <a:alpha val="20000"/>
                </a:srgbClr>
              </a:outerShdw>
            </a:effectLst>
            <a:scene3d>
              <a:camera prst="perspectiveRelaxed">
                <a:rot lat="18960000" lon="0" rev="0"/>
              </a:camera>
              <a:lightRig rig="twoPt" dir="t">
                <a:rot lat="0" lon="0" rev="7200000"/>
              </a:lightRig>
            </a:scene3d>
            <a:sp3d prstMaterial="matte">
              <a:bevelT w="22860" h="12700"/>
              <a:contourClr>
                <a:srgbClr val="FFFFFF"/>
              </a:contourClr>
            </a:sp3d>
            <a:extLst/>
          </p:spPr>
        </p:pic>
        <p:sp>
          <p:nvSpPr>
            <p:cNvPr id="12" name="11 Más"/>
            <p:cNvSpPr/>
            <p:nvPr/>
          </p:nvSpPr>
          <p:spPr>
            <a:xfrm>
              <a:off x="-28204" y="3694530"/>
              <a:ext cx="574702" cy="800800"/>
            </a:xfrm>
            <a:prstGeom prst="mathPlus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23" name="22 CuadroTexto"/>
            <p:cNvSpPr txBox="1"/>
            <p:nvPr/>
          </p:nvSpPr>
          <p:spPr>
            <a:xfrm>
              <a:off x="2303656" y="6131381"/>
              <a:ext cx="1944215" cy="430887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100" b="1" dirty="0" smtClean="0"/>
                <a:t>5. Superposición geográfica y matemática de valores </a:t>
              </a:r>
              <a:endParaRPr lang="es-CO" sz="1100" b="1" dirty="0"/>
            </a:p>
          </p:txBody>
        </p:sp>
        <p:sp>
          <p:nvSpPr>
            <p:cNvPr id="6" name="5 Flecha derecha"/>
            <p:cNvSpPr/>
            <p:nvPr/>
          </p:nvSpPr>
          <p:spPr>
            <a:xfrm>
              <a:off x="4338042" y="4313178"/>
              <a:ext cx="217507" cy="737503"/>
            </a:xfrm>
            <a:prstGeom prst="rightArrow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pic>
          <p:nvPicPr>
            <p:cNvPr id="1034" name="Picture 10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855" b="17046"/>
            <a:stretch/>
          </p:blipFill>
          <p:spPr bwMode="auto">
            <a:xfrm>
              <a:off x="2410649" y="3529683"/>
              <a:ext cx="1588782" cy="9656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5" name="Picture 11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855" b="18226"/>
            <a:stretch/>
          </p:blipFill>
          <p:spPr bwMode="auto">
            <a:xfrm>
              <a:off x="2410649" y="5021473"/>
              <a:ext cx="1588782" cy="9689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13 Multiplicar"/>
            <p:cNvSpPr/>
            <p:nvPr/>
          </p:nvSpPr>
          <p:spPr>
            <a:xfrm>
              <a:off x="2971033" y="4496396"/>
              <a:ext cx="398701" cy="457200"/>
            </a:xfrm>
            <a:prstGeom prst="mathMultiply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cxnSp>
          <p:nvCxnSpPr>
            <p:cNvPr id="16" name="15 Conector angular"/>
            <p:cNvCxnSpPr>
              <a:endCxn id="1035" idx="3"/>
            </p:cNvCxnSpPr>
            <p:nvPr/>
          </p:nvCxnSpPr>
          <p:spPr>
            <a:xfrm rot="16200000" flipH="1">
              <a:off x="3152222" y="4658722"/>
              <a:ext cx="1606236" cy="88182"/>
            </a:xfrm>
            <a:prstGeom prst="bentConnector4">
              <a:avLst>
                <a:gd name="adj1" fmla="val -1990"/>
                <a:gd name="adj2" fmla="val 302261"/>
              </a:avLst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33 CuadroTexto"/>
            <p:cNvSpPr txBox="1"/>
            <p:nvPr/>
          </p:nvSpPr>
          <p:spPr>
            <a:xfrm>
              <a:off x="4708599" y="6131381"/>
              <a:ext cx="1944215" cy="430887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100" b="1" dirty="0" smtClean="0"/>
                <a:t>5. Determinación del nivel de Adaptabilidad</a:t>
              </a:r>
              <a:endParaRPr lang="es-CO" sz="11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07344876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66</Words>
  <Application>Microsoft Office PowerPoint</Application>
  <PresentationFormat>Presentación en pantalla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Company>Univalle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Universidad del Valle</dc:creator>
  <cp:lastModifiedBy>Universidad del Valle</cp:lastModifiedBy>
  <cp:revision>12</cp:revision>
  <dcterms:created xsi:type="dcterms:W3CDTF">2014-07-29T15:27:43Z</dcterms:created>
  <dcterms:modified xsi:type="dcterms:W3CDTF">2014-07-29T17:17:40Z</dcterms:modified>
</cp:coreProperties>
</file>